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34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4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5"/>
    <p:restoredTop sz="94640"/>
  </p:normalViewPr>
  <p:slideViewPr>
    <p:cSldViewPr snapToGrid="0" snapToObjects="1">
      <p:cViewPr varScale="1">
        <p:scale>
          <a:sx n="50" d="100"/>
          <a:sy n="50" d="100"/>
        </p:scale>
        <p:origin x="78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imple.wikipedia.org/wiki/ASCII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Strings"/>
          <p:cNvSpPr txBox="1">
            <a:spLocks noGrp="1"/>
          </p:cNvSpPr>
          <p:nvPr>
            <p:ph type="ctrTitle"/>
          </p:nvPr>
        </p:nvSpPr>
        <p:spPr>
          <a:xfrm>
            <a:off x="0" y="1764709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Strings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480EC-C883-564C-B091-492D6E30E4D4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/>
              <a:t>Department of Computer Sciences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/>
              <a:t>University of Wisconsin-Madison </a:t>
            </a:r>
          </a:p>
          <a:p>
            <a:pPr>
              <a:spcBef>
                <a:spcPct val="0"/>
              </a:spcBef>
              <a:buSzTx/>
              <a:buNone/>
            </a:pP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92714AFD-795A-9742-B344-90EFE69BD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710" y="8007301"/>
            <a:ext cx="5607305" cy="14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Readings: 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Chapter 8 ( + 9) of Think Python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Chapter 7 of Python for Everybody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202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204" name="There are three gotchas:"/>
          <p:cNvSpPr txBox="1"/>
          <p:nvPr/>
        </p:nvSpPr>
        <p:spPr>
          <a:xfrm>
            <a:off x="3027635" y="4343399"/>
            <a:ext cx="31594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There are three gotchas:</a:t>
            </a:r>
          </a:p>
        </p:txBody>
      </p:sp>
      <p:sp>
        <p:nvSpPr>
          <p:cNvPr id="205" name="1"/>
          <p:cNvSpPr/>
          <p:nvPr/>
        </p:nvSpPr>
        <p:spPr>
          <a:xfrm>
            <a:off x="3209112" y="5219898"/>
            <a:ext cx="565423" cy="565424"/>
          </a:xfrm>
          <a:prstGeom prst="ellipse">
            <a:avLst/>
          </a:pr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06" name="2"/>
          <p:cNvSpPr/>
          <p:nvPr/>
        </p:nvSpPr>
        <p:spPr>
          <a:xfrm>
            <a:off x="3209112" y="6121499"/>
            <a:ext cx="565423" cy="56542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07" name="3"/>
          <p:cNvSpPr/>
          <p:nvPr/>
        </p:nvSpPr>
        <p:spPr>
          <a:xfrm>
            <a:off x="3209112" y="7023100"/>
            <a:ext cx="565423" cy="565423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08" name="case (upper vs. lower)"/>
          <p:cNvSpPr txBox="1"/>
          <p:nvPr/>
        </p:nvSpPr>
        <p:spPr>
          <a:xfrm>
            <a:off x="3948328" y="5274009"/>
            <a:ext cx="2815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case (upper vs. lower)</a:t>
            </a:r>
          </a:p>
        </p:txBody>
      </p:sp>
      <p:sp>
        <p:nvSpPr>
          <p:cNvPr id="209" name="digits"/>
          <p:cNvSpPr txBox="1"/>
          <p:nvPr/>
        </p:nvSpPr>
        <p:spPr>
          <a:xfrm>
            <a:off x="3948328" y="6163009"/>
            <a:ext cx="7521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digits</a:t>
            </a:r>
          </a:p>
        </p:txBody>
      </p:sp>
      <p:sp>
        <p:nvSpPr>
          <p:cNvPr id="210" name="prefixes"/>
          <p:cNvSpPr txBox="1"/>
          <p:nvPr/>
        </p:nvSpPr>
        <p:spPr>
          <a:xfrm>
            <a:off x="3948328" y="7077211"/>
            <a:ext cx="10862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prefixes</a:t>
            </a:r>
          </a:p>
        </p:txBody>
      </p:sp>
      <p:sp>
        <p:nvSpPr>
          <p:cNvPr id="211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212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1. Case ru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1. Case rules</a:t>
            </a:r>
          </a:p>
        </p:txBody>
      </p:sp>
      <p:sp>
        <p:nvSpPr>
          <p:cNvPr id="216" name="“A” &lt; “B” &lt; … &lt; “Y” &lt; “Z”"/>
          <p:cNvSpPr txBox="1"/>
          <p:nvPr/>
        </p:nvSpPr>
        <p:spPr>
          <a:xfrm>
            <a:off x="2680493" y="2832100"/>
            <a:ext cx="464661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7" name="“a” &lt; “b” &lt; … &lt; “y” &lt; “z”"/>
          <p:cNvSpPr txBox="1"/>
          <p:nvPr/>
        </p:nvSpPr>
        <p:spPr>
          <a:xfrm>
            <a:off x="2822376" y="4191000"/>
            <a:ext cx="436284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8" name="“C” &lt; “b”…"/>
          <p:cNvSpPr txBox="1"/>
          <p:nvPr/>
        </p:nvSpPr>
        <p:spPr>
          <a:xfrm>
            <a:off x="5585221" y="6273800"/>
            <a:ext cx="183435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“C” &lt; “b”</a:t>
            </a:r>
          </a:p>
          <a:p>
            <a:pPr>
              <a:defRPr sz="3200" b="0"/>
            </a:pPr>
            <a:r>
              <a:t>“Z” &lt; “a”</a:t>
            </a:r>
          </a:p>
        </p:txBody>
      </p:sp>
      <p:sp>
        <p:nvSpPr>
          <p:cNvPr id="219" name="makes sense"/>
          <p:cNvSpPr txBox="1"/>
          <p:nvPr/>
        </p:nvSpPr>
        <p:spPr>
          <a:xfrm>
            <a:off x="9731623" y="28828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0" name="makes sense"/>
          <p:cNvSpPr txBox="1"/>
          <p:nvPr/>
        </p:nvSpPr>
        <p:spPr>
          <a:xfrm>
            <a:off x="9731623" y="42417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1" name="less intuitive"/>
          <p:cNvSpPr txBox="1"/>
          <p:nvPr/>
        </p:nvSpPr>
        <p:spPr>
          <a:xfrm>
            <a:off x="3977676" y="7825488"/>
            <a:ext cx="504945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lang="en-US" dirty="0"/>
              <a:t>To learn more, visit</a:t>
            </a:r>
          </a:p>
          <a:p>
            <a:r>
              <a:rPr lang="en-US" b="0" dirty="0"/>
              <a:t> </a:t>
            </a:r>
            <a:r>
              <a:rPr lang="en-US" b="0" dirty="0">
                <a:hlinkClick r:id="rId2"/>
              </a:rPr>
              <a:t>https://simple.wikipedia.org/wiki/ASCII</a:t>
            </a:r>
            <a:r>
              <a:rPr lang="en-US" b="0" dirty="0"/>
              <a:t> </a:t>
            </a:r>
            <a:endParaRPr b="0" dirty="0"/>
          </a:p>
        </p:txBody>
      </p:sp>
      <p:pic>
        <p:nvPicPr>
          <p:cNvPr id="222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24" name="upper case is…"/>
          <p:cNvSpPr txBox="1"/>
          <p:nvPr/>
        </p:nvSpPr>
        <p:spPr>
          <a:xfrm>
            <a:off x="9029265" y="6278107"/>
            <a:ext cx="246541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In the ASCII table,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upper case is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before lower</a:t>
            </a:r>
            <a:r>
              <a:rPr lang="en-US" dirty="0"/>
              <a:t> case.</a:t>
            </a:r>
          </a:p>
        </p:txBody>
      </p:sp>
      <p:sp>
        <p:nvSpPr>
          <p:cNvPr id="11" name="upper case is…">
            <a:extLst>
              <a:ext uri="{FF2B5EF4-FFF2-40B4-BE49-F238E27FC236}">
                <a16:creationId xmlns:a16="http://schemas.microsoft.com/office/drawing/2014/main" id="{649589EC-5737-0F46-B012-0E2006377EA6}"/>
              </a:ext>
            </a:extLst>
          </p:cNvPr>
          <p:cNvSpPr txBox="1"/>
          <p:nvPr/>
        </p:nvSpPr>
        <p:spPr>
          <a:xfrm>
            <a:off x="606828" y="6278107"/>
            <a:ext cx="471282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Any two characters are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compared using their position in the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ASCII table.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sp>
        <p:nvSpPr>
          <p:cNvPr id="227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28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29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30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1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2" name="less intuitive"/>
          <p:cNvSpPr txBox="1"/>
          <p:nvPr/>
        </p:nvSpPr>
        <p:spPr>
          <a:xfrm>
            <a:off x="5460528" y="7786384"/>
            <a:ext cx="20837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less intuitive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3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41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42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43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4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5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  <p:sp>
        <p:nvSpPr>
          <p:cNvPr id="246" name="Rectangle"/>
          <p:cNvSpPr/>
          <p:nvPr/>
        </p:nvSpPr>
        <p:spPr>
          <a:xfrm>
            <a:off x="5731420" y="646356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6993858" y="6468574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5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57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58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rPr dirty="0"/>
              <a:t>“11” &lt; “2”</a:t>
            </a:r>
          </a:p>
          <a:p>
            <a:pPr>
              <a:defRPr sz="3200" b="0"/>
            </a:pPr>
            <a:r>
              <a:rPr dirty="0"/>
              <a:t>“100” &lt; “15”</a:t>
            </a:r>
          </a:p>
        </p:txBody>
      </p:sp>
      <p:sp>
        <p:nvSpPr>
          <p:cNvPr id="259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0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1" name="Rectangle"/>
          <p:cNvSpPr/>
          <p:nvPr/>
        </p:nvSpPr>
        <p:spPr>
          <a:xfrm>
            <a:off x="5753100" y="6418866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Rectangle"/>
          <p:cNvSpPr/>
          <p:nvPr/>
        </p:nvSpPr>
        <p:spPr>
          <a:xfrm>
            <a:off x="6989013" y="6418866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Rectangle"/>
          <p:cNvSpPr/>
          <p:nvPr/>
        </p:nvSpPr>
        <p:spPr>
          <a:xfrm>
            <a:off x="5765800" y="6997388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Rectangle"/>
          <p:cNvSpPr/>
          <p:nvPr/>
        </p:nvSpPr>
        <p:spPr>
          <a:xfrm>
            <a:off x="7196588" y="6997388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70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72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5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9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85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  <p:sp>
        <p:nvSpPr>
          <p:cNvPr id="286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“” &lt; “m”, so String 1 is first:…"/>
          <p:cNvSpPr txBox="1"/>
          <p:nvPr/>
        </p:nvSpPr>
        <p:spPr>
          <a:xfrm>
            <a:off x="4691087" y="6032499"/>
            <a:ext cx="362262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“” &lt; “m”, so String 1 is first:</a:t>
            </a:r>
          </a:p>
          <a:p>
            <a:pPr>
              <a:defRPr b="0"/>
            </a:pPr>
            <a:endParaRPr/>
          </a:p>
          <a:p>
            <a:pPr>
              <a:defRPr b="0"/>
            </a:pPr>
            <a:r>
              <a:t>“bat” &lt; “batman”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 problem 1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9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Learning Objectives</a:t>
            </a:r>
            <a:endParaRPr dirty="0"/>
          </a:p>
        </p:txBody>
      </p:sp>
      <p:sp>
        <p:nvSpPr>
          <p:cNvPr id="123" name="String Basic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lang="en-US" dirty="0"/>
              <a:t>Compare strings: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usi</a:t>
            </a:r>
            <a:r>
              <a:rPr dirty="0"/>
              <a:t>n</a:t>
            </a:r>
            <a:r>
              <a:rPr lang="en-US" dirty="0"/>
              <a:t>g &lt;, &gt;, ==, or !=</a:t>
            </a:r>
          </a:p>
          <a:p>
            <a:pPr marL="0" indent="0">
              <a:buSzTx/>
              <a:buNone/>
            </a:pPr>
            <a:r>
              <a:rPr lang="en-US" dirty="0"/>
              <a:t>Explain string methods: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syntax and purpose (with examples)</a:t>
            </a:r>
            <a:endParaRPr dirty="0"/>
          </a:p>
          <a:p>
            <a:pPr marL="0" indent="0">
              <a:buSzTx/>
              <a:buNone/>
            </a:pPr>
            <a:r>
              <a:rPr dirty="0"/>
              <a:t>Sequence</a:t>
            </a:r>
            <a:r>
              <a:rPr lang="en-US" dirty="0"/>
              <a:t> operations</a:t>
            </a:r>
            <a:r>
              <a:rPr dirty="0"/>
              <a:t> (a string is an example of a sequence)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 err="1"/>
              <a:t>l</a:t>
            </a:r>
            <a:r>
              <a:rPr dirty="0" err="1"/>
              <a:t>en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i</a:t>
            </a:r>
            <a:r>
              <a:rPr dirty="0"/>
              <a:t>ndexing</a:t>
            </a:r>
            <a:r>
              <a:rPr lang="en-US" dirty="0"/>
              <a:t>: extracting single item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s</a:t>
            </a:r>
            <a:r>
              <a:rPr dirty="0"/>
              <a:t>licing</a:t>
            </a:r>
            <a:r>
              <a:rPr lang="en-US" dirty="0"/>
              <a:t>: extracting sub-sequence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for loop</a:t>
            </a:r>
            <a:r>
              <a:rPr lang="en-US" dirty="0"/>
              <a:t>: iterating over a sequence</a:t>
            </a:r>
            <a:endParaRPr dirty="0"/>
          </a:p>
        </p:txBody>
      </p:sp>
      <p:sp>
        <p:nvSpPr>
          <p:cNvPr id="124" name="Chapter 8+9 of Think Python"/>
          <p:cNvSpPr/>
          <p:nvPr/>
        </p:nvSpPr>
        <p:spPr>
          <a:xfrm>
            <a:off x="8699500" y="5722342"/>
            <a:ext cx="2974107" cy="1201341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/>
            </a:lvl1pPr>
          </a:lstStyle>
          <a:p>
            <a:r>
              <a:rPr dirty="0"/>
              <a:t>Chapter 8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9 of Think Python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08" y="7743476"/>
            <a:ext cx="2742894" cy="154287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what we've learned…"/>
          <p:cNvSpPr txBox="1"/>
          <p:nvPr/>
        </p:nvSpPr>
        <p:spPr>
          <a:xfrm>
            <a:off x="1034727" y="7073900"/>
            <a:ext cx="25787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we've learned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about strings so far</a:t>
            </a:r>
          </a:p>
        </p:txBody>
      </p:sp>
      <p:sp>
        <p:nvSpPr>
          <p:cNvPr id="127" name="what we'll learn today"/>
          <p:cNvSpPr txBox="1"/>
          <p:nvPr/>
        </p:nvSpPr>
        <p:spPr>
          <a:xfrm>
            <a:off x="523378" y="8572499"/>
            <a:ext cx="2814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we'll learn today</a:t>
            </a:r>
          </a:p>
        </p:txBody>
      </p:sp>
      <p:sp>
        <p:nvSpPr>
          <p:cNvPr id="132" name="Connection Line"/>
          <p:cNvSpPr/>
          <p:nvPr/>
        </p:nvSpPr>
        <p:spPr>
          <a:xfrm>
            <a:off x="3789891" y="7513924"/>
            <a:ext cx="1537892" cy="605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3" extrusionOk="0">
                <a:moveTo>
                  <a:pt x="0" y="1470"/>
                </a:moveTo>
                <a:cubicBezTo>
                  <a:pt x="9638" y="-2997"/>
                  <a:pt x="16838" y="2714"/>
                  <a:pt x="21600" y="1860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" name="Connection Line"/>
          <p:cNvSpPr/>
          <p:nvPr/>
        </p:nvSpPr>
        <p:spPr>
          <a:xfrm>
            <a:off x="3535891" y="8760205"/>
            <a:ext cx="1695798" cy="31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9" extrusionOk="0">
                <a:moveTo>
                  <a:pt x="0" y="3690"/>
                </a:moveTo>
                <a:cubicBezTo>
                  <a:pt x="9081" y="21600"/>
                  <a:pt x="16281" y="20370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10" y="1329081"/>
            <a:ext cx="3186112" cy="194902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naturalfiberproducers.com/store-3/suri-silk-yarn/"/>
          <p:cNvSpPr txBox="1"/>
          <p:nvPr/>
        </p:nvSpPr>
        <p:spPr>
          <a:xfrm>
            <a:off x="9806818" y="9486748"/>
            <a:ext cx="298680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https://naturalfiberproducers.com/store-3/suri-silk-yarn/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297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298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</p:txBody>
      </p:sp>
      <p:sp>
        <p:nvSpPr>
          <p:cNvPr id="305" name="Connection Line"/>
          <p:cNvSpPr/>
          <p:nvPr/>
        </p:nvSpPr>
        <p:spPr>
          <a:xfrm>
            <a:off x="2419234" y="44394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4" name="len is a normal function,…"/>
          <p:cNvSpPr txBox="1"/>
          <p:nvPr/>
        </p:nvSpPr>
        <p:spPr>
          <a:xfrm>
            <a:off x="3656012" y="4787900"/>
            <a:ext cx="33051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len is a normal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number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characters in string.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the number of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characters in a string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8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9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1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16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5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2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2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  <p:sp>
        <p:nvSpPr>
          <p:cNvPr id="323" name="str.isdigit(msg)"/>
          <p:cNvSpPr txBox="1"/>
          <p:nvPr/>
        </p:nvSpPr>
        <p:spPr>
          <a:xfrm>
            <a:off x="7734300" y="3532063"/>
            <a:ext cx="4360164" cy="77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str.isdigit(msg)</a:t>
            </a:r>
          </a:p>
        </p:txBody>
      </p:sp>
      <p:sp>
        <p:nvSpPr>
          <p:cNvPr id="324" name="equivalent"/>
          <p:cNvSpPr txBox="1"/>
          <p:nvPr/>
        </p:nvSpPr>
        <p:spPr>
          <a:xfrm rot="20116439">
            <a:off x="5614999" y="4108994"/>
            <a:ext cx="147000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equivalent</a:t>
            </a:r>
          </a:p>
        </p:txBody>
      </p:sp>
      <p:sp>
        <p:nvSpPr>
          <p:cNvPr id="325" name="Line"/>
          <p:cNvSpPr/>
          <p:nvPr/>
        </p:nvSpPr>
        <p:spPr>
          <a:xfrm flipV="1">
            <a:off x="5289401" y="3907333"/>
            <a:ext cx="2402930" cy="11219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type of msg"/>
          <p:cNvSpPr txBox="1"/>
          <p:nvPr/>
        </p:nvSpPr>
        <p:spPr>
          <a:xfrm rot="19031413">
            <a:off x="7868927" y="2813050"/>
            <a:ext cx="130554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type of msg</a:t>
            </a:r>
          </a:p>
        </p:txBody>
      </p:sp>
      <p:sp>
        <p:nvSpPr>
          <p:cNvPr id="327" name="method in str…"/>
          <p:cNvSpPr txBox="1"/>
          <p:nvPr/>
        </p:nvSpPr>
        <p:spPr>
          <a:xfrm rot="19031413">
            <a:off x="9206780" y="2387599"/>
            <a:ext cx="17794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method in str</a:t>
            </a:r>
          </a:p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(similar to mod)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AB321-EF36-EC49-96F2-9A02F0C5014A}"/>
              </a:ext>
            </a:extLst>
          </p:cNvPr>
          <p:cNvSpPr txBox="1"/>
          <p:nvPr/>
        </p:nvSpPr>
        <p:spPr>
          <a:xfrm>
            <a:off x="3606272" y="-1688244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5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6" name="&gt;&gt;&gt; msg = &quot;hello&quot;…"/>
          <p:cNvSpPr txBox="1"/>
          <p:nvPr/>
        </p:nvSpPr>
        <p:spPr>
          <a:xfrm>
            <a:off x="952500" y="3303463"/>
            <a:ext cx="11099800" cy="3308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337" name="Rectangle"/>
          <p:cNvSpPr/>
          <p:nvPr/>
        </p:nvSpPr>
        <p:spPr>
          <a:xfrm>
            <a:off x="2921000" y="3793149"/>
            <a:ext cx="7887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Rectangle"/>
          <p:cNvSpPr/>
          <p:nvPr/>
        </p:nvSpPr>
        <p:spPr>
          <a:xfrm>
            <a:off x="1841500" y="4771049"/>
            <a:ext cx="1118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9" name="Both the regular function (len) and method (isdigit) are answering…"/>
          <p:cNvSpPr txBox="1"/>
          <p:nvPr/>
        </p:nvSpPr>
        <p:spPr>
          <a:xfrm>
            <a:off x="2148433" y="6908800"/>
            <a:ext cx="87079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Both the regular function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</a:t>
            </a:r>
            <a:r>
              <a:t>) and method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isdigit</a:t>
            </a:r>
            <a:r>
              <a:t>) are answering</a:t>
            </a:r>
          </a:p>
          <a:p>
            <a:pPr>
              <a:defRPr b="0"/>
            </a:pPr>
            <a:r>
              <a:t>a question about the string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, but we call them slightly differently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4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46" name="Connection Line"/>
          <p:cNvSpPr/>
          <p:nvPr/>
        </p:nvSpPr>
        <p:spPr>
          <a:xfrm>
            <a:off x="3587634" y="64079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5" name="is upper a regular function or a method?"/>
          <p:cNvSpPr txBox="1"/>
          <p:nvPr/>
        </p:nvSpPr>
        <p:spPr>
          <a:xfrm>
            <a:off x="4809231" y="6718299"/>
            <a:ext cx="50881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is upper a regular function or a method?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4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5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6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6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len</a:t>
            </a:r>
            <a:r>
              <a:rPr dirty="0"/>
              <a:t>(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True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“Hello </a:t>
            </a:r>
            <a:r>
              <a:rPr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World”</a:t>
            </a:r>
            <a:r>
              <a:rPr dirty="0" err="1"/>
              <a:t>.upper</a:t>
            </a:r>
            <a:r>
              <a:rPr dirty="0"/>
              <a:t>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‘HELLO WORLD’</a:t>
            </a:r>
          </a:p>
        </p:txBody>
      </p:sp>
      <p:sp>
        <p:nvSpPr>
          <p:cNvPr id="36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Table"/>
          <p:cNvGraphicFramePr/>
          <p:nvPr/>
        </p:nvGraphicFramePr>
        <p:xfrm>
          <a:off x="1301328" y="1289050"/>
          <a:ext cx="10605342" cy="580820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562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3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1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String 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Purpose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s.upper()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change string to all upper case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s.lower()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opposite of upper()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(space, tab, etc) before and after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left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right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s.format(args…)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instances of “{}” in string with args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s.find(needle)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find index of needle in 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s.startswith(prefix)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begin with the given prefix?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s.endswith(suffix)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end with the given suffix?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s.replace(a, b)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all instances of a in s with b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4" name="Quick demos in interactive mode…"/>
          <p:cNvSpPr txBox="1"/>
          <p:nvPr/>
        </p:nvSpPr>
        <p:spPr>
          <a:xfrm>
            <a:off x="5283316" y="7638038"/>
            <a:ext cx="24381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Quick demos…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o problem 2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9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373" name="val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4" name="val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5" name="val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6" name="val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7" name="val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8" name="val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9" name="val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0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1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2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83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4" name="val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5" name="val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6" name="val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7" name="val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8" name="val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9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0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1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92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93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4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95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6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97" name="Definition: a sequence is a collection of numbered/ordered values"/>
          <p:cNvSpPr txBox="1"/>
          <p:nvPr/>
        </p:nvSpPr>
        <p:spPr>
          <a:xfrm>
            <a:off x="2273448" y="4914155"/>
            <a:ext cx="8457904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sequence</a:t>
            </a:r>
            <a:r>
              <a:rPr b="0"/>
              <a:t> is a collection of numbered/ordered values</a:t>
            </a:r>
          </a:p>
        </p:txBody>
      </p:sp>
      <p:sp>
        <p:nvSpPr>
          <p:cNvPr id="398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3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strings</a:t>
            </a:r>
          </a:p>
        </p:txBody>
      </p:sp>
      <p:sp>
        <p:nvSpPr>
          <p:cNvPr id="400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lists</a:t>
            </a:r>
          </a:p>
        </p:txBody>
      </p:sp>
      <p:sp>
        <p:nvSpPr>
          <p:cNvPr id="401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tuples</a:t>
            </a:r>
          </a:p>
        </p:txBody>
      </p:sp>
      <p:sp>
        <p:nvSpPr>
          <p:cNvPr id="402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5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6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07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08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09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3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14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1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1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2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2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2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2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2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3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3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3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3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3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3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4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44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4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4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5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53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54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55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5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6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6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6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6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7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7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7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7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7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7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7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8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8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8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8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8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8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8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8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8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8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9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9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9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9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9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9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00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501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50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0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0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0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1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1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1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1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1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2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2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2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2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2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2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2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3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3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3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3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3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3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3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3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3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3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4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4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4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4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50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551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55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5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5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6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6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56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6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6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6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7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7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7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7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8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8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8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8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8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8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8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8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9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9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93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9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9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9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9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0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02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03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04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60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60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0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21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22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623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4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5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26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627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628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9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0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31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2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33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634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35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636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637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8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9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40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41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42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43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44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5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646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647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648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649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650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1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3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54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5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56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57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58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659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2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663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4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65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66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67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8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69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0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71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4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5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6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7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8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9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0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1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2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3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4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3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39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0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42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43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9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9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0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0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0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0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0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0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1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1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1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1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1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1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1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2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72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72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72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72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9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730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31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732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3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734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5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736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48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749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752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753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754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75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8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75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0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761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762" name="demos in interactive mode"/>
          <p:cNvSpPr txBox="1"/>
          <p:nvPr/>
        </p:nvSpPr>
        <p:spPr>
          <a:xfrm rot="495132">
            <a:off x="6733656" y="8590538"/>
            <a:ext cx="9329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demo</a:t>
            </a:r>
            <a:r>
              <a:rPr lang="en-US" dirty="0"/>
              <a:t>s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Do problem 3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3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8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779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780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81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2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3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84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85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86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7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88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89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0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91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92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93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94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95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96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97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98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9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00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1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02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3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804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80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80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80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8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8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8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8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29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830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833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834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835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83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9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84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842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85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59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60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61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62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3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4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65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66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67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68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69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70" name="Code:…"/>
          <p:cNvSpPr txBox="1"/>
          <p:nvPr/>
        </p:nvSpPr>
        <p:spPr>
          <a:xfrm>
            <a:off x="3428923" y="4279900"/>
            <a:ext cx="213285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t>Code:</a:t>
            </a:r>
          </a:p>
          <a:p>
            <a:pPr algn="l">
              <a:spcBef>
                <a:spcPts val="1200"/>
              </a:spcBef>
              <a:defRPr b="0">
                <a:latin typeface="Menlo"/>
                <a:ea typeface="Menlo"/>
                <a:cs typeface="Menlo"/>
                <a:sym typeface="Menlo"/>
              </a:defRPr>
            </a:pPr>
            <a:r>
              <a:t>S = “PIZZA”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73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74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75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76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7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8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79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80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81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82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83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84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885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886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887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888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9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9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9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9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9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9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9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0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0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0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0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0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0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0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07" name="S[0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S[0]</a:t>
            </a:r>
          </a:p>
        </p:txBody>
      </p:sp>
      <p:sp>
        <p:nvSpPr>
          <p:cNvPr id="908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09" name="“P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“P”</a:t>
            </a:r>
          </a:p>
        </p:txBody>
      </p:sp>
      <p:sp>
        <p:nvSpPr>
          <p:cNvPr id="910" name="Rectangle"/>
          <p:cNvSpPr/>
          <p:nvPr/>
        </p:nvSpPr>
        <p:spPr>
          <a:xfrm>
            <a:off x="2311400" y="16764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1" name="Circle"/>
          <p:cNvSpPr/>
          <p:nvPr/>
        </p:nvSpPr>
        <p:spPr>
          <a:xfrm>
            <a:off x="2379940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1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1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1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1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2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2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2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2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2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2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2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2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2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2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30" name="S[1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S[1]</a:t>
            </a:r>
          </a:p>
        </p:txBody>
      </p:sp>
      <p:sp>
        <p:nvSpPr>
          <p:cNvPr id="931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32" name="“I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“I”</a:t>
            </a:r>
          </a:p>
        </p:txBody>
      </p:sp>
      <p:sp>
        <p:nvSpPr>
          <p:cNvPr id="933" name="Rectangle"/>
          <p:cNvSpPr/>
          <p:nvPr/>
        </p:nvSpPr>
        <p:spPr>
          <a:xfrm>
            <a:off x="3239826" y="17018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4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3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3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3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4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4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4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4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4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4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4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4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5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5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5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53" name="S[-1]"/>
          <p:cNvSpPr txBox="1"/>
          <p:nvPr/>
        </p:nvSpPr>
        <p:spPr>
          <a:xfrm>
            <a:off x="2052269" y="5588000"/>
            <a:ext cx="194935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S[-1]</a:t>
            </a:r>
          </a:p>
        </p:txBody>
      </p:sp>
      <p:sp>
        <p:nvSpPr>
          <p:cNvPr id="954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55" name="“A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“A”</a:t>
            </a:r>
          </a:p>
        </p:txBody>
      </p:sp>
      <p:sp>
        <p:nvSpPr>
          <p:cNvPr id="956" name="Rectangle"/>
          <p:cNvSpPr/>
          <p:nvPr/>
        </p:nvSpPr>
        <p:spPr>
          <a:xfrm>
            <a:off x="5917576" y="1602432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7" name="Circle"/>
          <p:cNvSpPr/>
          <p:nvPr/>
        </p:nvSpPr>
        <p:spPr>
          <a:xfrm>
            <a:off x="6011243" y="28244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6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6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6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6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6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6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6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6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7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7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7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7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7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7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76" name="S[???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S[???]</a:t>
            </a:r>
          </a:p>
        </p:txBody>
      </p:sp>
      <p:sp>
        <p:nvSpPr>
          <p:cNvPr id="97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78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979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82" name="Connection Line"/>
          <p:cNvSpPr/>
          <p:nvPr/>
        </p:nvSpPr>
        <p:spPr>
          <a:xfrm>
            <a:off x="3232016" y="6534926"/>
            <a:ext cx="922257" cy="98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21537" y="21600"/>
                </a:moveTo>
                <a:cubicBezTo>
                  <a:pt x="7116" y="21292"/>
                  <a:pt x="-63" y="14092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81" name="what to put if we want multiple letters,…"/>
          <p:cNvSpPr txBox="1"/>
          <p:nvPr/>
        </p:nvSpPr>
        <p:spPr>
          <a:xfrm>
            <a:off x="4648944" y="7327900"/>
            <a:ext cx="50277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to put if we want multiple letters,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like “IZZ”?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47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8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9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50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51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53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54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56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01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03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04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0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0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0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1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1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1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1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1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1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1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1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2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2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2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23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24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25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26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7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8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3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3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3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3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3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3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3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4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4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4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4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4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4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4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47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48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49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50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1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2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5" name="Connection Line"/>
          <p:cNvSpPr/>
          <p:nvPr/>
        </p:nvSpPr>
        <p:spPr>
          <a:xfrm>
            <a:off x="6404504" y="6166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054" name="start is “inclusive”…"/>
          <p:cNvSpPr txBox="1"/>
          <p:nvPr/>
        </p:nvSpPr>
        <p:spPr>
          <a:xfrm>
            <a:off x="7975054" y="298772"/>
            <a:ext cx="23886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start is “inclusive”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end is “exclusive”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74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76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77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0" name="Many different slices give the same result:…"/>
          <p:cNvSpPr txBox="1"/>
          <p:nvPr/>
        </p:nvSpPr>
        <p:spPr>
          <a:xfrm>
            <a:off x="3661639" y="7537772"/>
            <a:ext cx="52987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Many different slices give the same result: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S[1:4] == S[1:-1] == S[-4:4] == S[-4:-1]</a:t>
            </a:r>
          </a:p>
        </p:txBody>
      </p:sp>
      <p:sp>
        <p:nvSpPr>
          <p:cNvPr id="1081" name="Circle"/>
          <p:cNvSpPr/>
          <p:nvPr/>
        </p:nvSpPr>
        <p:spPr>
          <a:xfrm>
            <a:off x="3287766" y="28371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2" name="Circle"/>
          <p:cNvSpPr/>
          <p:nvPr/>
        </p:nvSpPr>
        <p:spPr>
          <a:xfrm>
            <a:off x="6011244" y="28117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01" name="S[1:100]"/>
          <p:cNvSpPr txBox="1"/>
          <p:nvPr/>
        </p:nvSpPr>
        <p:spPr>
          <a:xfrm>
            <a:off x="1150569" y="5588000"/>
            <a:ext cx="305038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S[1: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103" name="“IZZA”"/>
          <p:cNvSpPr txBox="1"/>
          <p:nvPr/>
        </p:nvSpPr>
        <p:spPr>
          <a:xfrm>
            <a:off x="727320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“IZZA”</a:t>
            </a:r>
          </a:p>
        </p:txBody>
      </p:sp>
      <p:sp>
        <p:nvSpPr>
          <p:cNvPr id="1104" name="Rectangle"/>
          <p:cNvSpPr/>
          <p:nvPr/>
        </p:nvSpPr>
        <p:spPr>
          <a:xfrm>
            <a:off x="3239826" y="1602432"/>
            <a:ext cx="3467818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5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06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7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1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1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1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1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1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1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1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1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2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2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2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2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2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2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26" name="S[50:100]"/>
          <p:cNvSpPr txBox="1"/>
          <p:nvPr/>
        </p:nvSpPr>
        <p:spPr>
          <a:xfrm>
            <a:off x="1010869" y="5588000"/>
            <a:ext cx="34173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2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28" name="“”"/>
          <p:cNvSpPr txBox="1"/>
          <p:nvPr/>
        </p:nvSpPr>
        <p:spPr>
          <a:xfrm>
            <a:off x="7273209" y="5588000"/>
            <a:ext cx="8483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“”</a:t>
            </a:r>
          </a:p>
        </p:txBody>
      </p:sp>
      <p:sp>
        <p:nvSpPr>
          <p:cNvPr id="1129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30" name="Circle"/>
          <p:cNvSpPr/>
          <p:nvPr/>
        </p:nvSpPr>
        <p:spPr>
          <a:xfrm>
            <a:off x="8748766" y="16433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1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3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3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3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3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4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4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4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4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4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4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4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4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4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4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50" name="S[ : 2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 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]</a:t>
            </a:r>
          </a:p>
        </p:txBody>
      </p:sp>
      <p:sp>
        <p:nvSpPr>
          <p:cNvPr id="1151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“PI”"/>
          <p:cNvSpPr txBox="1"/>
          <p:nvPr/>
        </p:nvSpPr>
        <p:spPr>
          <a:xfrm>
            <a:off x="7273209" y="5588000"/>
            <a:ext cx="158234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“PI”</a:t>
            </a:r>
          </a:p>
        </p:txBody>
      </p:sp>
      <p:sp>
        <p:nvSpPr>
          <p:cNvPr id="1153" name="Rectangle"/>
          <p:cNvSpPr/>
          <p:nvPr/>
        </p:nvSpPr>
        <p:spPr>
          <a:xfrm>
            <a:off x="2300869" y="1602432"/>
            <a:ext cx="1756943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4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55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74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6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177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8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79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82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83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84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85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6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7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88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89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90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91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92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93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94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95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96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97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98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99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0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201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2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3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206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207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208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209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0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1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212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213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214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215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216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217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218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219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220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221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222" name="S[:3] + “…” + S[3:]"/>
          <p:cNvSpPr txBox="1"/>
          <p:nvPr/>
        </p:nvSpPr>
        <p:spPr>
          <a:xfrm>
            <a:off x="407902" y="5821174"/>
            <a:ext cx="62158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 b="0">
                <a:latin typeface="Menlo"/>
                <a:ea typeface="Menlo"/>
                <a:cs typeface="Menlo"/>
                <a:sym typeface="Menlo"/>
              </a:defRPr>
            </a:pPr>
            <a:r>
              <a:t>S[: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] + “…” + 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:]</a:t>
            </a:r>
          </a:p>
        </p:txBody>
      </p:sp>
      <p:sp>
        <p:nvSpPr>
          <p:cNvPr id="1223" name="“PIZ...ZA”"/>
          <p:cNvSpPr txBox="1"/>
          <p:nvPr/>
        </p:nvSpPr>
        <p:spPr>
          <a:xfrm>
            <a:off x="9257268" y="5821174"/>
            <a:ext cx="332564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“PIZ...ZA”</a:t>
            </a:r>
          </a:p>
        </p:txBody>
      </p:sp>
      <p:sp>
        <p:nvSpPr>
          <p:cNvPr id="1224" name="Rectangle"/>
          <p:cNvSpPr/>
          <p:nvPr/>
        </p:nvSpPr>
        <p:spPr>
          <a:xfrm>
            <a:off x="4927338" y="1602432"/>
            <a:ext cx="1762496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5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  <p:sp>
        <p:nvSpPr>
          <p:cNvPr id="1226" name="Circle"/>
          <p:cNvSpPr/>
          <p:nvPr/>
        </p:nvSpPr>
        <p:spPr>
          <a:xfrm>
            <a:off x="5103417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7" name="Rectangle"/>
          <p:cNvSpPr/>
          <p:nvPr/>
        </p:nvSpPr>
        <p:spPr>
          <a:xfrm>
            <a:off x="2300869" y="1602432"/>
            <a:ext cx="2481864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8" name="Arrow"/>
          <p:cNvSpPr/>
          <p:nvPr/>
        </p:nvSpPr>
        <p:spPr>
          <a:xfrm>
            <a:off x="6815937" y="5548124"/>
            <a:ext cx="22491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1" name="Connection Line"/>
          <p:cNvSpPr/>
          <p:nvPr/>
        </p:nvSpPr>
        <p:spPr>
          <a:xfrm>
            <a:off x="4880504" y="7817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30" name="let’s inject “…” here"/>
          <p:cNvSpPr txBox="1"/>
          <p:nvPr/>
        </p:nvSpPr>
        <p:spPr>
          <a:xfrm>
            <a:off x="6435880" y="573275"/>
            <a:ext cx="26028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let’s inject “…” here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61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62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64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65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67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68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70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1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2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True…"/>
          <p:cNvSpPr txBox="1"/>
          <p:nvPr/>
        </p:nvSpPr>
        <p:spPr>
          <a:xfrm>
            <a:off x="6351828" y="6186439"/>
            <a:ext cx="6001347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“cat” is before “dog” in the dictionary)</a:t>
            </a:r>
          </a:p>
        </p:txBody>
      </p:sp>
      <p:sp>
        <p:nvSpPr>
          <p:cNvPr id="174" name="Dingbat Check"/>
          <p:cNvSpPr/>
          <p:nvPr/>
        </p:nvSpPr>
        <p:spPr>
          <a:xfrm>
            <a:off x="2955809" y="8472439"/>
            <a:ext cx="486566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Dingbat X"/>
          <p:cNvSpPr/>
          <p:nvPr/>
        </p:nvSpPr>
        <p:spPr>
          <a:xfrm>
            <a:off x="923960" y="8510789"/>
            <a:ext cx="326375" cy="385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Do problem 4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4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123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123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123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124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124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24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24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4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24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125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5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125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125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25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25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25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25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25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25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26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26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126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1263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1264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1265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6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7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126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27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127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127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4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1275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1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2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3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4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5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6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7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8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9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0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1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87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1288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89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0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1291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1292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1293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1294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7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1298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130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1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let’s say we want to print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each letter on its own line</a:t>
            </a:r>
          </a:p>
        </p:txBody>
      </p:sp>
      <p:sp>
        <p:nvSpPr>
          <p:cNvPr id="1317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26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25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2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34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1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35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3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38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45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0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46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2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  <p:sp>
        <p:nvSpPr>
          <p:cNvPr id="1347" name="Connection Line"/>
          <p:cNvSpPr/>
          <p:nvPr/>
        </p:nvSpPr>
        <p:spPr>
          <a:xfrm>
            <a:off x="5921737" y="5309762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4" name="last letter (o) has index 4,…"/>
          <p:cNvSpPr txBox="1"/>
          <p:nvPr/>
        </p:nvSpPr>
        <p:spPr>
          <a:xfrm>
            <a:off x="7462422" y="5699054"/>
            <a:ext cx="33778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last letter (o) has index 4,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or len(msg)-1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56" name="Connection Line"/>
          <p:cNvSpPr/>
          <p:nvPr/>
        </p:nvSpPr>
        <p:spPr>
          <a:xfrm>
            <a:off x="6380371" y="57826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55" name="get the letter for the current index"/>
          <p:cNvSpPr txBox="1"/>
          <p:nvPr/>
        </p:nvSpPr>
        <p:spPr>
          <a:xfrm>
            <a:off x="7925596" y="6184593"/>
            <a:ext cx="44355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get the letter for the current index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78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/>
            </a:pPr>
            <a:r>
              <a:t>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g” &lt; 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o doo”</a:t>
            </a:r>
          </a:p>
        </p:txBody>
      </p:sp>
      <p:sp>
        <p:nvSpPr>
          <p:cNvPr id="179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0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1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2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1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65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9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7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  <p:sp>
        <p:nvSpPr>
          <p:cNvPr id="1368" name="Code like this for sequences is so common…"/>
          <p:cNvSpPr txBox="1"/>
          <p:nvPr/>
        </p:nvSpPr>
        <p:spPr>
          <a:xfrm>
            <a:off x="3080469" y="8292123"/>
            <a:ext cx="684386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like this for sequences is so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that Python provides an easier way, with the </a:t>
            </a:r>
            <a:r>
              <a:rPr b="1"/>
              <a:t>for loop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len(msg):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37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76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7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8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9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8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8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4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5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  <p:sp>
        <p:nvSpPr>
          <p:cNvPr id="1386" name="Line"/>
          <p:cNvSpPr/>
          <p:nvPr/>
        </p:nvSpPr>
        <p:spPr>
          <a:xfrm flipH="1">
            <a:off x="8089900" y="3651250"/>
            <a:ext cx="781018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7" name="this happens automatically now"/>
          <p:cNvSpPr txBox="1"/>
          <p:nvPr/>
        </p:nvSpPr>
        <p:spPr>
          <a:xfrm>
            <a:off x="8940800" y="3422649"/>
            <a:ext cx="370150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happens automatically now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for</a:t>
            </a:r>
            <a:r>
              <a:t> letter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</a:t>
            </a:r>
            <a:r>
              <a:t> msg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0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1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2" name="basic syntax always used"/>
          <p:cNvSpPr txBox="1"/>
          <p:nvPr/>
        </p:nvSpPr>
        <p:spPr>
          <a:xfrm>
            <a:off x="4948187" y="8470593"/>
            <a:ext cx="3108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basic syntax always used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5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6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7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02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99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03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01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406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407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408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14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0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15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2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  <p:sp>
        <p:nvSpPr>
          <p:cNvPr id="1413" name="do PythonTutor example"/>
          <p:cNvSpPr txBox="1"/>
          <p:nvPr/>
        </p:nvSpPr>
        <p:spPr>
          <a:xfrm>
            <a:off x="1418183" y="2368549"/>
            <a:ext cx="31834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 PythonTutor example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Do problem 5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5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20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84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85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7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8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3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4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7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8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  <p:sp>
        <p:nvSpPr>
          <p:cNvPr id="1431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0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 strike="sngStrike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34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35" name="Output:"/>
          <p:cNvSpPr txBox="1"/>
          <p:nvPr/>
        </p:nvSpPr>
        <p:spPr>
          <a:xfrm>
            <a:off x="9271000" y="1737970"/>
            <a:ext cx="14178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1438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7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1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2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45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44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8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9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52" name="Connection Line"/>
          <p:cNvSpPr/>
          <p:nvPr/>
        </p:nvSpPr>
        <p:spPr>
          <a:xfrm>
            <a:off x="5744875" y="3262841"/>
            <a:ext cx="1965271" cy="249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988" y="14600"/>
                  <a:pt x="13788" y="7400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51" name="using range(N) with a for loop will…"/>
          <p:cNvSpPr txBox="1"/>
          <p:nvPr/>
        </p:nvSpPr>
        <p:spPr>
          <a:xfrm>
            <a:off x="5464003" y="5866274"/>
            <a:ext cx="4989911" cy="117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using </a:t>
            </a:r>
            <a:r>
              <a:rPr>
                <a:latin typeface="Menlo"/>
                <a:ea typeface="Menlo"/>
                <a:cs typeface="Menlo"/>
                <a:sym typeface="Menlo"/>
              </a:rPr>
              <a:t>range(N)</a:t>
            </a:r>
            <a:r>
              <a:t> with a </a:t>
            </a:r>
            <a:r>
              <a:rPr>
                <a:latin typeface="Menlo"/>
                <a:ea typeface="Menlo"/>
                <a:cs typeface="Menlo"/>
                <a:sym typeface="Menlo"/>
              </a:rPr>
              <a:t>for</a:t>
            </a:r>
            <a:r>
              <a:t> loop will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iterate with these values for item: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0, 1, 2, …, N-2, N-1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Do problem 6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6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93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94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5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196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97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  <p:sp>
        <p:nvSpPr>
          <p:cNvPr id="19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3693</Words>
  <Application>Microsoft Office PowerPoint</Application>
  <PresentationFormat>Custom</PresentationFormat>
  <Paragraphs>1222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Courier</vt:lpstr>
      <vt:lpstr>Gill Sans</vt:lpstr>
      <vt:lpstr>Gill Sans Light</vt:lpstr>
      <vt:lpstr>Gill Sans SemiBold</vt:lpstr>
      <vt:lpstr>Helvetica Neue</vt:lpstr>
      <vt:lpstr>Menlo</vt:lpstr>
      <vt:lpstr>White</vt:lpstr>
      <vt:lpstr>[220 / 319] Strings</vt:lpstr>
      <vt:lpstr>Learning Objectives</vt:lpstr>
      <vt:lpstr>Today's Outline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1. Case rules</vt:lpstr>
      <vt:lpstr>2. Pesky digits</vt:lpstr>
      <vt:lpstr>2. Pesky digits</vt:lpstr>
      <vt:lpstr>2. Pesky digits</vt:lpstr>
      <vt:lpstr>3. Prefixes</vt:lpstr>
      <vt:lpstr>3. Prefixes</vt:lpstr>
      <vt:lpstr>3. Prefixes</vt:lpstr>
      <vt:lpstr>PowerPoint Presentation</vt:lpstr>
      <vt:lpstr>Today's Outline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PowerPoint Presentation</vt:lpstr>
      <vt:lpstr>PowerPoint Presentation</vt:lpstr>
      <vt:lpstr>Today's Outline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PowerPoint Presentation</vt:lpstr>
      <vt:lpstr>Python Sequences</vt:lpstr>
      <vt:lpstr>Today's Outline</vt:lpstr>
      <vt:lpstr>Indexing</vt:lpstr>
      <vt:lpstr>Indexing</vt:lpstr>
      <vt:lpstr>Indexing</vt:lpstr>
      <vt:lpstr>Indexing</vt:lpstr>
      <vt:lpstr>Indexing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PowerPoint Presentation</vt:lpstr>
      <vt:lpstr>Python Sequences</vt:lpstr>
      <vt:lpstr>Today's 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while vs. for</vt:lpstr>
      <vt:lpstr>while vs. for</vt:lpstr>
      <vt:lpstr>while vs. for</vt:lpstr>
      <vt:lpstr>for syntax</vt:lpstr>
      <vt:lpstr>for syntax</vt:lpstr>
      <vt:lpstr>for syntax</vt:lpstr>
      <vt:lpstr>PowerPoint Presentation</vt:lpstr>
      <vt:lpstr>Today's Outline</vt:lpstr>
      <vt:lpstr>for with range</vt:lpstr>
      <vt:lpstr>for with range</vt:lpstr>
      <vt:lpstr>for with range</vt:lpstr>
      <vt:lpstr>for with range</vt:lpstr>
      <vt:lpstr>for with range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Strings</dc:title>
  <dc:creator>Gurmail Singh</dc:creator>
  <cp:lastModifiedBy>Gurmail Singh</cp:lastModifiedBy>
  <cp:revision>23</cp:revision>
  <dcterms:modified xsi:type="dcterms:W3CDTF">2022-12-23T08:12:34Z</dcterms:modified>
</cp:coreProperties>
</file>